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7" r:id="rId6"/>
    <p:sldId id="260" r:id="rId7"/>
    <p:sldId id="261" r:id="rId8"/>
    <p:sldId id="262" r:id="rId9"/>
    <p:sldId id="263" r:id="rId10"/>
    <p:sldId id="268" r:id="rId11"/>
    <p:sldId id="269" r:id="rId12"/>
    <p:sldId id="264" r:id="rId13"/>
    <p:sldId id="265" r:id="rId14"/>
    <p:sldId id="266" r:id="rId15"/>
    <p:sldId id="270" r:id="rId16"/>
    <p:sldId id="271" r:id="rId17"/>
    <p:sldId id="274"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22"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758B9C-558C-4E5B-9521-095830E97A83}"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120535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58B9C-558C-4E5B-9521-095830E97A83}"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344785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58B9C-558C-4E5B-9521-095830E97A83}"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58021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58B9C-558C-4E5B-9521-095830E97A83}"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55079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758B9C-558C-4E5B-9521-095830E97A83}"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45863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758B9C-558C-4E5B-9521-095830E97A83}"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87157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758B9C-558C-4E5B-9521-095830E97A83}"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16437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758B9C-558C-4E5B-9521-095830E97A83}"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91436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58B9C-558C-4E5B-9521-095830E97A83}"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226675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758B9C-558C-4E5B-9521-095830E97A83}"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104457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758B9C-558C-4E5B-9521-095830E97A83}"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4F7AF-C88E-4B2A-8C0D-6C4C02AAE49E}" type="slidenum">
              <a:rPr lang="en-US" smtClean="0"/>
              <a:t>‹#›</a:t>
            </a:fld>
            <a:endParaRPr lang="en-US"/>
          </a:p>
        </p:txBody>
      </p:sp>
    </p:spTree>
    <p:extLst>
      <p:ext uri="{BB962C8B-B14F-4D97-AF65-F5344CB8AC3E}">
        <p14:creationId xmlns:p14="http://schemas.microsoft.com/office/powerpoint/2010/main" val="301591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58B9C-558C-4E5B-9521-095830E97A83}" type="datetimeFigureOut">
              <a:rPr lang="en-US" smtClean="0"/>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4F7AF-C88E-4B2A-8C0D-6C4C02AAE49E}" type="slidenum">
              <a:rPr lang="en-US" smtClean="0"/>
              <a:t>‹#›</a:t>
            </a:fld>
            <a:endParaRPr lang="en-US"/>
          </a:p>
        </p:txBody>
      </p:sp>
    </p:spTree>
    <p:extLst>
      <p:ext uri="{BB962C8B-B14F-4D97-AF65-F5344CB8AC3E}">
        <p14:creationId xmlns:p14="http://schemas.microsoft.com/office/powerpoint/2010/main" val="19614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ản đồ Thế Giớ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3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5.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5</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2: </a:t>
            </a:r>
            <a:r>
              <a:rPr lang="de-DE" sz="3200" b="1" dirty="0">
                <a:latin typeface="Times New Roman" panose="02020603050405020304" pitchFamily="18" charset="0"/>
                <a:cs typeface="Times New Roman" panose="02020603050405020304" pitchFamily="18" charset="0"/>
              </a:rPr>
              <a:t>CÁC NƯỚC CHÂU Á</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247549" cy="3785652"/>
          </a:xfrm>
          <a:prstGeom prst="rect">
            <a:avLst/>
          </a:prstGeom>
        </p:spPr>
        <p:txBody>
          <a:bodyPr wrap="square">
            <a:spAutoFit/>
          </a:bodyPr>
          <a:lstStyle/>
          <a:p>
            <a:pPr marL="514350" indent="-514350">
              <a:buAutoNum type="romanUcPeriod"/>
              <a:tabLst>
                <a:tab pos="5410200" algn="l"/>
              </a:tabLst>
            </a:pPr>
            <a:r>
              <a:rPr lang="de-DE"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HÌNH CHUNG</a:t>
            </a:r>
            <a:r>
              <a:rPr lang="de-D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tabLst>
                <a:tab pos="5410200" algn="l"/>
              </a:tabLst>
            </a:pPr>
            <a:endParaRPr lang="de-D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Sau CTTG II, diễn ra cao trào giải phóng dân tộc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Đến cuối những năm 50, phần lớn giành được độc lập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Nửa sau thế kỉ XX tình hình châu Á không ổn định nhất là Đông Nam Á và Tây Á</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Sau chiến tranh lạnh, xảy ra xung đột, li khai, khủng bố ( phi-líp-pin,  In-đô-nê-xi-a,...)</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Một số nước tăng trưởng nhanh về kinh tế( Nhật, Hàn, Trung Quốc. Xi-ga-po...)</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Ấn Độ: Thực hiện  “cách mạng xanh” trong nông nghiệp đã tự túc được lương thực, phát triển công nghệ phần mềm, thép, xe hơi...</a:t>
            </a:r>
            <a:endParaRPr lang="en-US" sz="2400" dirty="0">
              <a:latin typeface="Times New Roman" panose="02020603050405020304" pitchFamily="18" charset="0"/>
              <a:cs typeface="Times New Roman" panose="02020603050405020304" pitchFamily="18" charset="0"/>
            </a:endParaRPr>
          </a:p>
          <a:p>
            <a:pPr>
              <a:tabLst>
                <a:tab pos="5410200" algn="l"/>
              </a:tabLst>
            </a:pP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54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5.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5</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2: </a:t>
            </a:r>
            <a:r>
              <a:rPr lang="de-DE" sz="3200" b="1" dirty="0">
                <a:latin typeface="Times New Roman" panose="02020603050405020304" pitchFamily="18" charset="0"/>
                <a:cs typeface="Times New Roman" panose="02020603050405020304" pitchFamily="18" charset="0"/>
              </a:rPr>
              <a:t>CÁC NƯỚC CHÂU Á</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0333149" cy="1200329"/>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rPr>
              <a:t>II. TRUNG QUỐC</a:t>
            </a:r>
            <a:r>
              <a:rPr lang="de-DE" sz="2400" b="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-?Trung Quốc giành độc lập như thế nào</a:t>
            </a:r>
            <a:endParaRPr lang="en-US" sz="2400" dirty="0">
              <a:latin typeface="Times New Roman" panose="02020603050405020304" pitchFamily="18" charset="0"/>
              <a:ea typeface="Times New Roman" panose="02020603050405020304" pitchFamily="18" charset="0"/>
            </a:endParaRPr>
          </a:p>
          <a:p>
            <a:pPr indent="360045"/>
            <a:r>
              <a:rPr lang="de-DE" sz="2400" dirty="0">
                <a:latin typeface="Times New Roman" panose="02020603050405020304" pitchFamily="18" charset="0"/>
                <a:ea typeface="Times New Roman" panose="02020603050405020304" pitchFamily="18" charset="0"/>
              </a:rPr>
              <a:t>-Đạt được những thành tựu gì trong công cuộc cải cách và mở cửa.</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900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ược đồ  Cộng hòa nhân  dân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9"/>
            <a:ext cx="12192000" cy="68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6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oạn sử 9 Bài 4 ngắn nhất: Các nước châu Á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4742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15966" y="2244976"/>
            <a:ext cx="3155324" cy="1938992"/>
          </a:xfrm>
          <a:prstGeom prst="rect">
            <a:avLst/>
          </a:prstGeom>
        </p:spPr>
        <p:txBody>
          <a:bodyPr wrap="square">
            <a:spAutoFit/>
          </a:bodyPr>
          <a:lstStyle/>
          <a:p>
            <a:pPr algn="just"/>
            <a:r>
              <a:rPr lang="en-US" sz="2400" b="0" i="0" dirty="0" err="1">
                <a:solidFill>
                  <a:srgbClr val="0070C0"/>
                </a:solidFill>
                <a:effectLst/>
                <a:latin typeface="Times New Roman" panose="02020603050405020304" pitchFamily="18" charset="0"/>
                <a:cs typeface="Times New Roman" panose="02020603050405020304" pitchFamily="18" charset="0"/>
              </a:rPr>
              <a:t>Một</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số</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hình</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ảnh</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về</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cuộc</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nội</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chiến</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giữa</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Đảng</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Quốc</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dân</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và</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Đảng</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Cộng</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sản</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Trung</a:t>
            </a:r>
            <a:r>
              <a:rPr lang="en-US" sz="2400" b="0" i="0" dirty="0">
                <a:solidFill>
                  <a:srgbClr val="0070C0"/>
                </a:solidFill>
                <a:effectLst/>
                <a:latin typeface="Times New Roman" panose="02020603050405020304" pitchFamily="18" charset="0"/>
                <a:cs typeface="Times New Roman" panose="02020603050405020304" pitchFamily="18" charset="0"/>
              </a:rPr>
              <a:t> </a:t>
            </a:r>
            <a:r>
              <a:rPr lang="en-US" sz="2400" b="0" i="0" dirty="0" err="1">
                <a:solidFill>
                  <a:srgbClr val="0070C0"/>
                </a:solidFill>
                <a:effectLst/>
                <a:latin typeface="Times New Roman" panose="02020603050405020304" pitchFamily="18" charset="0"/>
                <a:cs typeface="Times New Roman" panose="02020603050405020304" pitchFamily="18" charset="0"/>
              </a:rPr>
              <a:t>Quốc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Từ</a:t>
            </a:r>
            <a:r>
              <a:rPr lang="en-US" sz="2400" dirty="0">
                <a:solidFill>
                  <a:srgbClr val="0070C0"/>
                </a:solidFill>
                <a:latin typeface="Times New Roman" panose="02020603050405020304" pitchFamily="18" charset="0"/>
                <a:cs typeface="Times New Roman" panose="02020603050405020304" pitchFamily="18" charset="0"/>
              </a:rPr>
              <a:t> 1946 – 1949</a:t>
            </a:r>
          </a:p>
        </p:txBody>
      </p:sp>
    </p:spTree>
    <p:extLst>
      <p:ext uri="{BB962C8B-B14F-4D97-AF65-F5344CB8AC3E}">
        <p14:creationId xmlns:p14="http://schemas.microsoft.com/office/powerpoint/2010/main" val="420013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oạn sử 9 Bài 4 ngắn nhất: Các nước châu Á (ả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114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11414" y="0"/>
            <a:ext cx="4580586" cy="1938992"/>
          </a:xfrm>
          <a:prstGeom prst="rect">
            <a:avLst/>
          </a:prstGeom>
        </p:spPr>
        <p:txBody>
          <a:bodyPr wrap="square">
            <a:spAutoFit/>
          </a:bodyPr>
          <a:lstStyle/>
          <a:p>
            <a:pPr algn="just"/>
            <a:r>
              <a:rPr lang="en-US" sz="2400" b="0" i="0" dirty="0">
                <a:solidFill>
                  <a:srgbClr val="0000FF"/>
                </a:solidFill>
                <a:effectLst/>
                <a:latin typeface="+mj-lt"/>
              </a:rPr>
              <a:t>	</a:t>
            </a:r>
            <a:r>
              <a:rPr lang="vi-VN" sz="2400" b="0" i="0" dirty="0">
                <a:solidFill>
                  <a:srgbClr val="0000FF"/>
                </a:solidFill>
                <a:effectLst/>
                <a:latin typeface="+mj-lt"/>
              </a:rPr>
              <a:t>Chủ tịch Mao Trạch Đông tuyên bố thành lập nước XHND Trung Hoa</a:t>
            </a:r>
            <a:r>
              <a:rPr lang="vi-VN" sz="2400" dirty="0">
                <a:latin typeface="+mj-lt"/>
              </a:rPr>
              <a:t> - Ngày 1- 10 – 1949, nước Cộng hòa Nhân dân Trung Hoa được thành lập.</a:t>
            </a:r>
            <a:endParaRPr lang="en-US" sz="2400" dirty="0">
              <a:latin typeface="+mj-lt"/>
            </a:endParaRPr>
          </a:p>
        </p:txBody>
      </p:sp>
      <p:sp>
        <p:nvSpPr>
          <p:cNvPr id="3" name="Rectangle 2"/>
          <p:cNvSpPr/>
          <p:nvPr/>
        </p:nvSpPr>
        <p:spPr>
          <a:xfrm>
            <a:off x="7727324" y="2563001"/>
            <a:ext cx="4464676" cy="3046988"/>
          </a:xfrm>
          <a:prstGeom prst="rect">
            <a:avLst/>
          </a:prstGeom>
        </p:spPr>
        <p:txBody>
          <a:bodyPr wrap="square">
            <a:spAutoFit/>
          </a:bodyPr>
          <a:lstStyle/>
          <a:p>
            <a:pPr algn="just"/>
            <a:r>
              <a:rPr lang="vi-VN" sz="2400" b="0" i="0" dirty="0">
                <a:effectLst/>
                <a:latin typeface="+mj-lt"/>
              </a:rPr>
              <a:t>  </a:t>
            </a:r>
            <a:r>
              <a:rPr lang="vi-VN" sz="2400" b="0" i="0" dirty="0">
                <a:solidFill>
                  <a:srgbClr val="FF0000"/>
                </a:solidFill>
                <a:effectLst/>
                <a:latin typeface="+mj-lt"/>
              </a:rPr>
              <a:t> - Ý nghĩa:</a:t>
            </a:r>
          </a:p>
          <a:p>
            <a:pPr algn="just"/>
            <a:r>
              <a:rPr lang="vi-VN" sz="2400" b="0" i="0" dirty="0">
                <a:effectLst/>
                <a:latin typeface="+mj-lt"/>
              </a:rPr>
              <a:t>      </a:t>
            </a:r>
            <a:r>
              <a:rPr lang="en-US" sz="2400" b="0" i="0" dirty="0">
                <a:effectLst/>
                <a:latin typeface="+mj-lt"/>
              </a:rPr>
              <a:t>	</a:t>
            </a:r>
            <a:r>
              <a:rPr lang="vi-VN" sz="2400" b="0" i="0" dirty="0">
                <a:effectLst/>
                <a:latin typeface="+mj-lt"/>
              </a:rPr>
              <a:t>+ Kết thúc ách nô dịch hơn 100 năm của đế quốc và hàng nghìn năm của chế độ phong kiến.</a:t>
            </a:r>
          </a:p>
          <a:p>
            <a:pPr algn="just"/>
            <a:r>
              <a:rPr lang="vi-VN" sz="2400" b="0" i="0" dirty="0">
                <a:effectLst/>
                <a:latin typeface="+mj-lt"/>
              </a:rPr>
              <a:t>      </a:t>
            </a:r>
            <a:r>
              <a:rPr lang="en-US" sz="2400" b="0" i="0" dirty="0">
                <a:effectLst/>
                <a:latin typeface="+mj-lt"/>
              </a:rPr>
              <a:t>	</a:t>
            </a:r>
            <a:r>
              <a:rPr lang="vi-VN" sz="2400" b="0" i="0" dirty="0">
                <a:effectLst/>
                <a:latin typeface="+mj-lt"/>
              </a:rPr>
              <a:t>+ Đưa Trung Quốc bước vào kỉ nguyên độc lập, tự do.</a:t>
            </a:r>
            <a:endParaRPr lang="en-US" sz="2400" b="0" i="0" dirty="0">
              <a:effectLst/>
              <a:latin typeface="+mj-lt"/>
            </a:endParaRPr>
          </a:p>
          <a:p>
            <a:pPr algn="just"/>
            <a:r>
              <a:rPr lang="vi-VN" sz="2400" dirty="0">
                <a:latin typeface="+mj-lt"/>
              </a:rPr>
              <a:t>  </a:t>
            </a:r>
            <a:r>
              <a:rPr lang="en-US" sz="2400" dirty="0">
                <a:latin typeface="+mj-lt"/>
              </a:rPr>
              <a:t>	</a:t>
            </a:r>
            <a:r>
              <a:rPr lang="vi-VN" sz="2400" dirty="0">
                <a:latin typeface="+mj-lt"/>
              </a:rPr>
              <a:t>+ Hệ thống XHCN được nối liền từ châu Âu sang châu Á.</a:t>
            </a:r>
            <a:endParaRPr lang="vi-VN" sz="2400" b="0" i="0" dirty="0">
              <a:effectLst/>
              <a:latin typeface="+mj-lt"/>
            </a:endParaRPr>
          </a:p>
        </p:txBody>
      </p:sp>
    </p:spTree>
    <p:extLst>
      <p:ext uri="{BB962C8B-B14F-4D97-AF65-F5344CB8AC3E}">
        <p14:creationId xmlns:p14="http://schemas.microsoft.com/office/powerpoint/2010/main" val="25322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5.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5</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2: </a:t>
            </a:r>
            <a:r>
              <a:rPr lang="de-DE" sz="3200" b="1" dirty="0">
                <a:latin typeface="Times New Roman" panose="02020603050405020304" pitchFamily="18" charset="0"/>
                <a:cs typeface="Times New Roman" panose="02020603050405020304" pitchFamily="18" charset="0"/>
              </a:rPr>
              <a:t>CÁC NƯỚC CHÂU Á</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0333149" cy="1938992"/>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TRUNG QUỐC</a:t>
            </a:r>
            <a:r>
              <a:rPr lang="de-D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de-DE" sz="2400" b="1" u="sng" dirty="0">
                <a:solidFill>
                  <a:srgbClr val="FF0000"/>
                </a:solidFill>
                <a:latin typeface="Times New Roman" panose="02020603050405020304" pitchFamily="18" charset="0"/>
                <a:cs typeface="Times New Roman" panose="02020603050405020304" pitchFamily="18" charset="0"/>
              </a:rPr>
              <a:t>1. Sự ra đời của nước Cộng hòa nhân dân Trung Hoa:</a:t>
            </a:r>
            <a:endParaRPr lang="en-US" sz="2400" dirty="0">
              <a:solidFill>
                <a:srgbClr val="FF0000"/>
              </a:solidFill>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-01/10/1949 Cộng hòa nhân dân Trung Hoa thành lập. </a:t>
            </a:r>
            <a:endParaRPr lang="en-US" sz="2400" dirty="0">
              <a:latin typeface="Times New Roman" panose="02020603050405020304" pitchFamily="18" charset="0"/>
              <a:cs typeface="Times New Roman" panose="02020603050405020304" pitchFamily="18" charset="0"/>
            </a:endParaRPr>
          </a:p>
          <a:p>
            <a:pPr indent="360045" algn="just"/>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88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tiengtrung.com/wp-content/uploads/2020/09/To%C3%A0n-c%E1%BA%A3nh-Th%C6%B0%E1%BB%A3ng-H%E1%BA%A3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401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8975" y="6206475"/>
            <a:ext cx="3233386" cy="461665"/>
          </a:xfrm>
          <a:prstGeom prst="rect">
            <a:avLst/>
          </a:prstGeom>
        </p:spPr>
        <p:txBody>
          <a:bodyPr wrap="none">
            <a:spAutoFit/>
          </a:bodyPr>
          <a:lstStyle/>
          <a:p>
            <a:r>
              <a:rPr lang="vi-VN" sz="2400" b="1" i="0" dirty="0">
                <a:solidFill>
                  <a:srgbClr val="FF0000"/>
                </a:solidFill>
                <a:effectLst/>
                <a:latin typeface="+mj-lt"/>
              </a:rPr>
              <a:t>Toàn cảnh Thượng Hải</a:t>
            </a:r>
            <a:endParaRPr lang="en-US" sz="2400" b="1" dirty="0">
              <a:solidFill>
                <a:srgbClr val="FF0000"/>
              </a:solidFill>
              <a:latin typeface="+mj-lt"/>
            </a:endParaRPr>
          </a:p>
        </p:txBody>
      </p:sp>
    </p:spTree>
    <p:extLst>
      <p:ext uri="{BB962C8B-B14F-4D97-AF65-F5344CB8AC3E}">
        <p14:creationId xmlns:p14="http://schemas.microsoft.com/office/powerpoint/2010/main" val="6554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5.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5</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2: </a:t>
            </a:r>
            <a:r>
              <a:rPr lang="de-DE" sz="3200" b="1" dirty="0">
                <a:latin typeface="Times New Roman" panose="02020603050405020304" pitchFamily="18" charset="0"/>
                <a:cs typeface="Times New Roman" panose="02020603050405020304" pitchFamily="18" charset="0"/>
              </a:rPr>
              <a:t>CÁC NƯỚC CHÂU Á</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324822" cy="2308324"/>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TRUNG QUỐC</a:t>
            </a:r>
            <a:r>
              <a:rPr lang="de-D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de-DE" sz="2400" b="1" u="sng" dirty="0">
                <a:solidFill>
                  <a:srgbClr val="FF0000"/>
                </a:solidFill>
                <a:latin typeface="Times New Roman" panose="02020603050405020304" pitchFamily="18" charset="0"/>
                <a:cs typeface="Times New Roman" panose="02020603050405020304" pitchFamily="18" charset="0"/>
              </a:rPr>
              <a:t>2. Công cuộc cải cách - mở cửa (1978 đến nay):</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- 12/1978, xây dựng CNXH mang màu sắc Trung Quốc, lấy phát triển kinh tế làm trọng tâm, thực hiện cải cách và mở cửa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Đối ngoại: bình thường hóa quan hệ với các nước.</a:t>
            </a:r>
            <a:endParaRPr lang="en-US" sz="2400" dirty="0">
              <a:latin typeface="Times New Roman" panose="02020603050405020304" pitchFamily="18" charset="0"/>
              <a:cs typeface="Times New Roman" panose="02020603050405020304" pitchFamily="18" charset="0"/>
            </a:endParaRPr>
          </a:p>
          <a:p>
            <a:pPr indent="360045" algn="just"/>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5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3394" y="335242"/>
            <a:ext cx="9733935" cy="6370975"/>
          </a:xfrm>
          <a:prstGeom prst="rect">
            <a:avLst/>
          </a:prstGeom>
        </p:spPr>
        <p:txBody>
          <a:bodyPr wrap="square">
            <a:spAutoFit/>
          </a:bodyPr>
          <a:lstStyle/>
          <a:p>
            <a:pPr>
              <a:tabLst>
                <a:tab pos="180340" algn="l"/>
              </a:tabLst>
            </a:pPr>
            <a:r>
              <a:rPr lang="it-IT" sz="2400" b="1" u="sng" dirty="0">
                <a:solidFill>
                  <a:srgbClr val="FF0000"/>
                </a:solidFill>
                <a:effectLst/>
                <a:latin typeface="Times New Roman" panose="02020603050405020304" pitchFamily="18" charset="0"/>
                <a:ea typeface="Times New Roman" panose="02020603050405020304" pitchFamily="18" charset="0"/>
              </a:rPr>
              <a:t>C.BÀI TẬP CỦNG CỐ(KHOANH VÀO ĐÁP ÁN ĐÚNG)</a:t>
            </a:r>
            <a:endParaRPr lang="en-US" sz="2400" dirty="0">
              <a:solidFill>
                <a:srgbClr val="FF0000"/>
              </a:solidFill>
              <a:latin typeface="Times New Roman" panose="02020603050405020304" pitchFamily="18" charset="0"/>
              <a:ea typeface="Times New Roman" panose="02020603050405020304" pitchFamily="18" charset="0"/>
            </a:endParaRPr>
          </a:p>
          <a:p>
            <a:endParaRPr lang="en-US" sz="2400" b="1" dirty="0">
              <a:solidFill>
                <a:srgbClr val="0070C0"/>
              </a:solidFill>
              <a:latin typeface="Times New Roman" panose="02020603050405020304" pitchFamily="18" charset="0"/>
              <a:ea typeface="Times New Roman" panose="02020603050405020304" pitchFamily="18" charset="0"/>
            </a:endParaRPr>
          </a:p>
          <a:p>
            <a:r>
              <a:rPr lang="en-US" sz="2400" b="1" dirty="0">
                <a:solidFill>
                  <a:srgbClr val="0070C0"/>
                </a:solidFill>
                <a:latin typeface="Times New Roman" panose="02020603050405020304" pitchFamily="18" charset="0"/>
                <a:ea typeface="Times New Roman" panose="02020603050405020304" pitchFamily="18" charset="0"/>
              </a:rPr>
              <a:t>1.Trước CTTG II </a:t>
            </a:r>
            <a:r>
              <a:rPr lang="en-US" sz="2400" b="1" dirty="0" err="1">
                <a:solidFill>
                  <a:srgbClr val="0070C0"/>
                </a:solidFill>
                <a:latin typeface="Times New Roman" panose="02020603050405020304" pitchFamily="18" charset="0"/>
                <a:ea typeface="Times New Roman" panose="02020603050405020304" pitchFamily="18" charset="0"/>
              </a:rPr>
              <a:t>các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nước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châu</a:t>
            </a:r>
            <a:r>
              <a:rPr lang="en-US" sz="2400" b="1" dirty="0">
                <a:solidFill>
                  <a:srgbClr val="0070C0"/>
                </a:solidFill>
                <a:latin typeface="Times New Roman" panose="02020603050405020304" pitchFamily="18" charset="0"/>
                <a:ea typeface="Times New Roman" panose="02020603050405020304" pitchFamily="18" charset="0"/>
              </a:rPr>
              <a:t> Á </a:t>
            </a:r>
            <a:r>
              <a:rPr lang="en-US" sz="2400" b="1" dirty="0" err="1">
                <a:solidFill>
                  <a:srgbClr val="0070C0"/>
                </a:solidFill>
                <a:latin typeface="Times New Roman" panose="02020603050405020304" pitchFamily="18" charset="0"/>
                <a:ea typeface="Times New Roman" panose="02020603050405020304" pitchFamily="18" charset="0"/>
              </a:rPr>
              <a:t>là</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thuộc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địa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của</a:t>
            </a: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 Lan</a:t>
            </a:r>
          </a:p>
          <a:p>
            <a:r>
              <a:rPr lang="en-US" sz="2400" dirty="0" err="1">
                <a:latin typeface="Times New Roman" panose="02020603050405020304" pitchFamily="18" charset="0"/>
                <a:ea typeface="Times New Roman" panose="02020603050405020304" pitchFamily="18" charset="0"/>
              </a:rPr>
              <a:t>B.Anh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Mĩ</a:t>
            </a:r>
            <a:r>
              <a:rPr lang="en-US" sz="2400" dirty="0">
                <a:latin typeface="Times New Roman" panose="02020603050405020304" pitchFamily="18" charset="0"/>
                <a:ea typeface="Times New Roman" panose="02020603050405020304" pitchFamily="18" charset="0"/>
              </a:rPr>
              <a:t>, TBN,BĐN</a:t>
            </a:r>
          </a:p>
          <a:p>
            <a:r>
              <a:rPr lang="en-US" sz="2400" dirty="0" err="1">
                <a:latin typeface="Times New Roman" panose="02020603050405020304" pitchFamily="18" charset="0"/>
                <a:ea typeface="Times New Roman" panose="02020603050405020304" pitchFamily="18" charset="0"/>
              </a:rPr>
              <a:t>C.Anh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Mĩ</a:t>
            </a:r>
            <a:r>
              <a:rPr lang="en-US" sz="2400" dirty="0">
                <a:latin typeface="Times New Roman" panose="02020603050405020304" pitchFamily="18" charset="0"/>
                <a:ea typeface="Times New Roman" panose="02020603050405020304" pitchFamily="18" charset="0"/>
              </a:rPr>
              <a:t>, Ý</a:t>
            </a:r>
          </a:p>
          <a:p>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Đức</a:t>
            </a:r>
            <a:endParaRPr lang="en-US" sz="2400" dirty="0">
              <a:latin typeface="Times New Roman" panose="02020603050405020304" pitchFamily="18" charset="0"/>
              <a:ea typeface="Times New Roman" panose="02020603050405020304" pitchFamily="18" charset="0"/>
            </a:endParaRPr>
          </a:p>
          <a:p>
            <a:r>
              <a:rPr lang="en-US" sz="2400" b="1" dirty="0">
                <a:solidFill>
                  <a:srgbClr val="0070C0"/>
                </a:solidFill>
                <a:latin typeface="Times New Roman" panose="02020603050405020304" pitchFamily="18" charset="0"/>
                <a:ea typeface="Times New Roman" panose="02020603050405020304" pitchFamily="18" charset="0"/>
              </a:rPr>
              <a:t>2.Sang </a:t>
            </a:r>
            <a:r>
              <a:rPr lang="en-US" sz="2400" b="1" dirty="0" err="1">
                <a:solidFill>
                  <a:srgbClr val="0070C0"/>
                </a:solidFill>
                <a:latin typeface="Times New Roman" panose="02020603050405020304" pitchFamily="18" charset="0"/>
                <a:ea typeface="Times New Roman" panose="02020603050405020304" pitchFamily="18" charset="0"/>
              </a:rPr>
              <a:t>thế</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kỉ</a:t>
            </a:r>
            <a:r>
              <a:rPr lang="en-US" sz="2400" b="1" dirty="0">
                <a:solidFill>
                  <a:srgbClr val="0070C0"/>
                </a:solidFill>
                <a:latin typeface="Times New Roman" panose="02020603050405020304" pitchFamily="18" charset="0"/>
                <a:ea typeface="Times New Roman" panose="02020603050405020304" pitchFamily="18" charset="0"/>
              </a:rPr>
              <a:t> XX, </a:t>
            </a:r>
            <a:r>
              <a:rPr lang="en-US" sz="2400" b="1" dirty="0" err="1">
                <a:solidFill>
                  <a:srgbClr val="0070C0"/>
                </a:solidFill>
                <a:latin typeface="Times New Roman" panose="02020603050405020304" pitchFamily="18" charset="0"/>
                <a:ea typeface="Times New Roman" panose="02020603050405020304" pitchFamily="18" charset="0"/>
              </a:rPr>
              <a:t>châu</a:t>
            </a:r>
            <a:r>
              <a:rPr lang="en-US" sz="2400" b="1" dirty="0">
                <a:solidFill>
                  <a:srgbClr val="0070C0"/>
                </a:solidFill>
                <a:latin typeface="Times New Roman" panose="02020603050405020304" pitchFamily="18" charset="0"/>
                <a:ea typeface="Times New Roman" panose="02020603050405020304" pitchFamily="18" charset="0"/>
              </a:rPr>
              <a:t> Á </a:t>
            </a:r>
            <a:r>
              <a:rPr lang="en-US" sz="2400" b="1" dirty="0" err="1">
                <a:solidFill>
                  <a:srgbClr val="0070C0"/>
                </a:solidFill>
                <a:latin typeface="Times New Roman" panose="02020603050405020304" pitchFamily="18" charset="0"/>
                <a:ea typeface="Times New Roman" panose="02020603050405020304" pitchFamily="18" charset="0"/>
              </a:rPr>
              <a:t>được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mệnh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danh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là</a:t>
            </a: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rPr>
              <a:t> Á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tỉnh</a:t>
            </a:r>
            <a:r>
              <a:rPr lang="en-US" sz="2400" dirty="0">
                <a:latin typeface="Times New Roman" panose="02020603050405020304" pitchFamily="18" charset="0"/>
                <a:ea typeface="Times New Roman" panose="02020603050405020304" pitchFamily="18" charset="0"/>
              </a:rPr>
              <a:t>”</a:t>
            </a:r>
          </a:p>
          <a:p>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cháy</a:t>
            </a:r>
            <a:r>
              <a:rPr lang="en-US" sz="2400" dirty="0">
                <a:latin typeface="Times New Roman" panose="02020603050405020304" pitchFamily="18" charset="0"/>
                <a:ea typeface="Times New Roman" panose="02020603050405020304" pitchFamily="18" charset="0"/>
              </a:rPr>
              <a:t>”</a:t>
            </a:r>
          </a:p>
          <a:p>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núi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lửa</a:t>
            </a:r>
            <a:r>
              <a:rPr lang="en-US" sz="2400" dirty="0">
                <a:latin typeface="Times New Roman" panose="02020603050405020304" pitchFamily="18" charset="0"/>
                <a:ea typeface="Times New Roman" panose="02020603050405020304" pitchFamily="18" charset="0"/>
              </a:rPr>
              <a:t>”</a:t>
            </a:r>
          </a:p>
          <a:p>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a:t>
            </a:r>
          </a:p>
          <a:p>
            <a:r>
              <a:rPr lang="en-US" sz="2400" b="1" dirty="0">
                <a:solidFill>
                  <a:srgbClr val="0070C0"/>
                </a:solidFill>
                <a:latin typeface="Times New Roman" panose="02020603050405020304" pitchFamily="18" charset="0"/>
                <a:ea typeface="Times New Roman" panose="02020603050405020304" pitchFamily="18" charset="0"/>
              </a:rPr>
              <a:t>3.Cộng </a:t>
            </a:r>
            <a:r>
              <a:rPr lang="en-US" sz="2400" b="1" dirty="0" err="1">
                <a:solidFill>
                  <a:srgbClr val="0070C0"/>
                </a:solidFill>
                <a:latin typeface="Times New Roman" panose="02020603050405020304" pitchFamily="18" charset="0"/>
                <a:ea typeface="Times New Roman" panose="02020603050405020304" pitchFamily="18" charset="0"/>
              </a:rPr>
              <a:t>hòa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Nhân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dân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Trung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Hoa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thành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lập</a:t>
            </a: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A.Ngày</a:t>
            </a:r>
            <a:r>
              <a:rPr lang="en-US" sz="2400" dirty="0">
                <a:latin typeface="Times New Roman" panose="02020603050405020304" pitchFamily="18" charset="0"/>
                <a:ea typeface="Times New Roman" panose="02020603050405020304" pitchFamily="18" charset="0"/>
              </a:rPr>
              <a:t> 01/10/1949</a:t>
            </a:r>
          </a:p>
          <a:p>
            <a:r>
              <a:rPr lang="en-US" sz="2400" dirty="0" err="1">
                <a:latin typeface="Times New Roman" panose="02020603050405020304" pitchFamily="18" charset="0"/>
                <a:ea typeface="Times New Roman" panose="02020603050405020304" pitchFamily="18" charset="0"/>
              </a:rPr>
              <a:t>B.Ngày</a:t>
            </a:r>
            <a:r>
              <a:rPr lang="en-US" sz="2400" dirty="0">
                <a:latin typeface="Times New Roman" panose="02020603050405020304" pitchFamily="18" charset="0"/>
                <a:ea typeface="Times New Roman" panose="02020603050405020304" pitchFamily="18" charset="0"/>
              </a:rPr>
              <a:t> 01/10/1950</a:t>
            </a:r>
          </a:p>
          <a:p>
            <a:r>
              <a:rPr lang="en-US" sz="2400" dirty="0" err="1">
                <a:latin typeface="Times New Roman" panose="02020603050405020304" pitchFamily="18" charset="0"/>
                <a:ea typeface="Times New Roman" panose="02020603050405020304" pitchFamily="18" charset="0"/>
              </a:rPr>
              <a:t>C.Ngày</a:t>
            </a:r>
            <a:r>
              <a:rPr lang="en-US" sz="2400" dirty="0">
                <a:latin typeface="Times New Roman" panose="02020603050405020304" pitchFamily="18" charset="0"/>
                <a:ea typeface="Times New Roman" panose="02020603050405020304" pitchFamily="18" charset="0"/>
              </a:rPr>
              <a:t> 01/10/1951</a:t>
            </a:r>
          </a:p>
          <a:p>
            <a:r>
              <a:rPr lang="en-US" sz="2400" dirty="0" err="1">
                <a:latin typeface="Times New Roman" panose="02020603050405020304" pitchFamily="18" charset="0"/>
                <a:ea typeface="Times New Roman" panose="02020603050405020304" pitchFamily="18" charset="0"/>
              </a:rPr>
              <a:t>D.Ngày</a:t>
            </a:r>
            <a:r>
              <a:rPr lang="en-US" sz="2400" dirty="0">
                <a:latin typeface="Times New Roman" panose="02020603050405020304" pitchFamily="18" charset="0"/>
                <a:ea typeface="Times New Roman" panose="02020603050405020304" pitchFamily="18" charset="0"/>
              </a:rPr>
              <a:t> 01/10/1952</a:t>
            </a:r>
          </a:p>
        </p:txBody>
      </p:sp>
    </p:spTree>
    <p:extLst>
      <p:ext uri="{BB962C8B-B14F-4D97-AF65-F5344CB8AC3E}">
        <p14:creationId xmlns:p14="http://schemas.microsoft.com/office/powerpoint/2010/main" val="406641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231" y="1142433"/>
            <a:ext cx="7806814" cy="3785652"/>
          </a:xfrm>
          <a:prstGeom prst="rect">
            <a:avLst/>
          </a:prstGeom>
        </p:spPr>
        <p:txBody>
          <a:bodyPr wrap="square">
            <a:spAutoFit/>
          </a:bodyPr>
          <a:lstStyle/>
          <a:p>
            <a:r>
              <a:rPr lang="en-US" sz="2400" b="1" dirty="0">
                <a:solidFill>
                  <a:srgbClr val="0070C0"/>
                </a:solidFill>
                <a:latin typeface="Times New Roman" panose="02020603050405020304" pitchFamily="18" charset="0"/>
                <a:ea typeface="Times New Roman" panose="02020603050405020304" pitchFamily="18" charset="0"/>
              </a:rPr>
              <a:t>4.Cuộc </a:t>
            </a:r>
            <a:r>
              <a:rPr lang="en-US" sz="2400" b="1" dirty="0" err="1">
                <a:solidFill>
                  <a:srgbClr val="0070C0"/>
                </a:solidFill>
                <a:latin typeface="Times New Roman" panose="02020603050405020304" pitchFamily="18" charset="0"/>
                <a:ea typeface="Times New Roman" panose="02020603050405020304" pitchFamily="18" charset="0"/>
              </a:rPr>
              <a:t>cách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mạng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dân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tộc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dân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chủ</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Trung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Quốc</a:t>
            </a: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CMVS</a:t>
            </a:r>
          </a:p>
          <a:p>
            <a:r>
              <a:rPr lang="en-US" sz="2400" dirty="0" err="1">
                <a:latin typeface="Times New Roman" panose="02020603050405020304" pitchFamily="18" charset="0"/>
                <a:ea typeface="Times New Roman" panose="02020603050405020304" pitchFamily="18" charset="0"/>
              </a:rPr>
              <a:t>B.Là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CMTS</a:t>
            </a:r>
          </a:p>
          <a:p>
            <a:r>
              <a:rPr lang="en-US" sz="2400" dirty="0" err="1">
                <a:latin typeface="Times New Roman" panose="02020603050405020304" pitchFamily="18" charset="0"/>
                <a:ea typeface="Times New Roman" panose="02020603050405020304" pitchFamily="18" charset="0"/>
              </a:rPr>
              <a:t>C.Là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endParaRPr lang="en-US" sz="2400" dirty="0">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D.Câu</a:t>
            </a:r>
            <a:r>
              <a:rPr lang="en-US" sz="2400" dirty="0">
                <a:latin typeface="Times New Roman" panose="02020603050405020304" pitchFamily="18" charset="0"/>
                <a:ea typeface="Times New Roman" panose="02020603050405020304" pitchFamily="18" charset="0"/>
              </a:rPr>
              <a:t> A,B,C </a:t>
            </a:r>
            <a:r>
              <a:rPr lang="en-US" sz="2400" dirty="0" err="1">
                <a:latin typeface="Times New Roman" panose="02020603050405020304" pitchFamily="18" charset="0"/>
                <a:ea typeface="Times New Roman" panose="02020603050405020304" pitchFamily="18" charset="0"/>
              </a:rPr>
              <a:t>sai</a:t>
            </a:r>
            <a:endParaRPr lang="en-US" sz="2400" dirty="0">
              <a:latin typeface="Times New Roman" panose="02020603050405020304" pitchFamily="18" charset="0"/>
              <a:ea typeface="Times New Roman" panose="02020603050405020304" pitchFamily="18" charset="0"/>
            </a:endParaRPr>
          </a:p>
          <a:p>
            <a:r>
              <a:rPr lang="en-US" sz="2400" b="1" dirty="0">
                <a:solidFill>
                  <a:srgbClr val="0070C0"/>
                </a:solidFill>
                <a:latin typeface="Times New Roman" panose="02020603050405020304" pitchFamily="18" charset="0"/>
                <a:ea typeface="Times New Roman" panose="02020603050405020304" pitchFamily="18" charset="0"/>
              </a:rPr>
              <a:t>5.Trung </a:t>
            </a:r>
            <a:r>
              <a:rPr lang="en-US" sz="2400" b="1" dirty="0" err="1">
                <a:solidFill>
                  <a:srgbClr val="0070C0"/>
                </a:solidFill>
                <a:latin typeface="Times New Roman" panose="02020603050405020304" pitchFamily="18" charset="0"/>
                <a:ea typeface="Times New Roman" panose="02020603050405020304" pitchFamily="18" charset="0"/>
              </a:rPr>
              <a:t>Quốc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thực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hiện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đường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lối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cải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cách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mở</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cửa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năm</a:t>
            </a: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A.1978</a:t>
            </a:r>
          </a:p>
          <a:p>
            <a:r>
              <a:rPr lang="en-US" sz="2400" dirty="0">
                <a:latin typeface="Times New Roman" panose="02020603050405020304" pitchFamily="18" charset="0"/>
                <a:ea typeface="Times New Roman" panose="02020603050405020304" pitchFamily="18" charset="0"/>
              </a:rPr>
              <a:t>B.1987</a:t>
            </a:r>
          </a:p>
          <a:p>
            <a:r>
              <a:rPr lang="en-US" sz="2400" dirty="0">
                <a:latin typeface="Times New Roman" panose="02020603050405020304" pitchFamily="18" charset="0"/>
                <a:ea typeface="Times New Roman" panose="02020603050405020304" pitchFamily="18" charset="0"/>
              </a:rPr>
              <a:t>C.1989</a:t>
            </a:r>
          </a:p>
          <a:p>
            <a:r>
              <a:rPr lang="en-US" sz="2400" dirty="0">
                <a:latin typeface="Times New Roman" panose="02020603050405020304" pitchFamily="18" charset="0"/>
                <a:ea typeface="Times New Roman" panose="02020603050405020304" pitchFamily="18" charset="0"/>
              </a:rPr>
              <a:t>D.1998</a:t>
            </a:r>
          </a:p>
        </p:txBody>
      </p:sp>
    </p:spTree>
    <p:extLst>
      <p:ext uri="{BB962C8B-B14F-4D97-AF65-F5344CB8AC3E}">
        <p14:creationId xmlns:p14="http://schemas.microsoft.com/office/powerpoint/2010/main" val="260114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vungoi.vn/vungoi/1544231811489_cacnuocChau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1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93229" cy="6740307"/>
          </a:xfrm>
          <a:prstGeom prst="rect">
            <a:avLst/>
          </a:prstGeom>
        </p:spPr>
        <p:txBody>
          <a:bodyPr wrap="square">
            <a:spAutoFit/>
          </a:bodyPr>
          <a:lstStyle/>
          <a:p>
            <a:r>
              <a:rPr lang="vi-VN" sz="2400" b="1" i="0" dirty="0">
                <a:solidFill>
                  <a:srgbClr val="FF0000"/>
                </a:solidFill>
                <a:effectLst/>
                <a:latin typeface="+mj-lt"/>
              </a:rPr>
              <a:t>Châu Á chia làm 6 khu vực:</a:t>
            </a:r>
            <a:r>
              <a:rPr lang="vi-VN" sz="2400" b="1" i="0" dirty="0">
                <a:solidFill>
                  <a:srgbClr val="444444"/>
                </a:solidFill>
                <a:effectLst/>
                <a:latin typeface="+mj-lt"/>
              </a:rPr>
              <a:t> </a:t>
            </a:r>
            <a:r>
              <a:rPr lang="vi-VN" sz="2400" b="1" i="0" dirty="0">
                <a:solidFill>
                  <a:srgbClr val="FF0000"/>
                </a:solidFill>
                <a:effectLst/>
                <a:latin typeface="+mj-lt"/>
              </a:rPr>
              <a:t>Trung Á, Đông Á, Đông Nam Á, Bắc Á, Nam Á và Tây Á.</a:t>
            </a:r>
            <a:endParaRPr lang="en-US" sz="2400" b="1" i="0" dirty="0">
              <a:solidFill>
                <a:srgbClr val="FF0000"/>
              </a:solidFill>
              <a:effectLst/>
              <a:latin typeface="+mj-lt"/>
            </a:endParaRPr>
          </a:p>
          <a:p>
            <a:endParaRPr lang="vi-VN" sz="2400" b="1" i="0" dirty="0">
              <a:solidFill>
                <a:srgbClr val="444444"/>
              </a:solidFill>
              <a:effectLst/>
              <a:latin typeface="+mj-lt"/>
            </a:endParaRPr>
          </a:p>
          <a:p>
            <a:pPr>
              <a:buFont typeface="Arial" panose="020B0604020202020204" pitchFamily="34" charset="0"/>
              <a:buChar char="•"/>
            </a:pPr>
            <a:r>
              <a:rPr lang="vi-VN" sz="2400" b="1" i="0" dirty="0">
                <a:solidFill>
                  <a:srgbClr val="FF0000"/>
                </a:solidFill>
                <a:effectLst/>
                <a:latin typeface="+mj-lt"/>
              </a:rPr>
              <a:t>Trung Á: </a:t>
            </a:r>
            <a:r>
              <a:rPr lang="vi-VN" sz="2400" b="1" i="0" dirty="0">
                <a:solidFill>
                  <a:srgbClr val="0070C0"/>
                </a:solidFill>
                <a:effectLst/>
                <a:latin typeface="+mj-lt"/>
              </a:rPr>
              <a:t>Kazakhstan, Kyrgyzstan, Tajikistan, Turkmenistan, Uzbekistan</a:t>
            </a:r>
            <a:endParaRPr lang="vi-VN" sz="2400" b="1" i="0" dirty="0">
              <a:solidFill>
                <a:srgbClr val="333333"/>
              </a:solidFill>
              <a:effectLst/>
              <a:latin typeface="+mj-lt"/>
            </a:endParaRPr>
          </a:p>
          <a:p>
            <a:pPr>
              <a:buFont typeface="Arial" panose="020B0604020202020204" pitchFamily="34" charset="0"/>
              <a:buChar char="•"/>
            </a:pPr>
            <a:r>
              <a:rPr lang="vi-VN" sz="2400" b="1" i="0" dirty="0">
                <a:solidFill>
                  <a:srgbClr val="FF0000"/>
                </a:solidFill>
                <a:effectLst/>
                <a:latin typeface="+mj-lt"/>
              </a:rPr>
              <a:t>Đông Á: </a:t>
            </a:r>
            <a:r>
              <a:rPr lang="vi-VN" sz="2400" b="1" i="0" dirty="0">
                <a:solidFill>
                  <a:srgbClr val="333333"/>
                </a:solidFill>
                <a:effectLst/>
                <a:latin typeface="+mj-lt"/>
              </a:rPr>
              <a:t>Mông Cổ, Nhật Bản, Cộng hòa Dân chủ Nhân dân Triều Tiên, Cộng hòa Nhân dân Trung Hoa, Đài Loan, Hàn Quốc</a:t>
            </a:r>
          </a:p>
          <a:p>
            <a:pPr>
              <a:buFont typeface="Arial" panose="020B0604020202020204" pitchFamily="34" charset="0"/>
              <a:buChar char="•"/>
            </a:pPr>
            <a:r>
              <a:rPr lang="vi-VN" sz="2400" b="1" i="0" dirty="0">
                <a:solidFill>
                  <a:srgbClr val="FF0000"/>
                </a:solidFill>
                <a:effectLst/>
                <a:latin typeface="+mj-lt"/>
              </a:rPr>
              <a:t>Bắc Á: </a:t>
            </a:r>
            <a:r>
              <a:rPr lang="vi-VN" sz="2400" b="1" i="0" dirty="0">
                <a:solidFill>
                  <a:srgbClr val="333333"/>
                </a:solidFill>
                <a:effectLst/>
                <a:latin typeface="+mj-lt"/>
              </a:rPr>
              <a:t> </a:t>
            </a:r>
            <a:r>
              <a:rPr lang="vi-VN" sz="2400" b="1" i="0" dirty="0">
                <a:solidFill>
                  <a:srgbClr val="0070C0"/>
                </a:solidFill>
                <a:effectLst/>
                <a:latin typeface="+mj-lt"/>
              </a:rPr>
              <a:t>Liên bang Nga</a:t>
            </a:r>
            <a:endParaRPr lang="vi-VN" sz="2400" b="1" i="0" dirty="0">
              <a:solidFill>
                <a:srgbClr val="333333"/>
              </a:solidFill>
              <a:effectLst/>
              <a:latin typeface="+mj-lt"/>
            </a:endParaRPr>
          </a:p>
          <a:p>
            <a:pPr>
              <a:buFont typeface="Arial" panose="020B0604020202020204" pitchFamily="34" charset="0"/>
              <a:buChar char="•"/>
            </a:pPr>
            <a:r>
              <a:rPr lang="vi-VN" sz="2400" b="1" i="0" dirty="0">
                <a:solidFill>
                  <a:srgbClr val="FF0000"/>
                </a:solidFill>
                <a:effectLst/>
                <a:latin typeface="+mj-lt"/>
              </a:rPr>
              <a:t>Đông Nam Á: </a:t>
            </a:r>
            <a:r>
              <a:rPr lang="vi-VN" sz="2400" b="1" i="0" dirty="0">
                <a:solidFill>
                  <a:srgbClr val="333333"/>
                </a:solidFill>
                <a:effectLst/>
                <a:latin typeface="+mj-lt"/>
              </a:rPr>
              <a:t>Brunei, Myanmar, Campuchia, Đông Timor, Indonesia, Lào, Malaysia, Philippines, Singapore, Thái Lan, Việt Nam</a:t>
            </a:r>
          </a:p>
          <a:p>
            <a:pPr>
              <a:buFont typeface="Arial" panose="020B0604020202020204" pitchFamily="34" charset="0"/>
              <a:buChar char="•"/>
            </a:pPr>
            <a:r>
              <a:rPr lang="vi-VN" sz="2400" b="1" i="0" dirty="0">
                <a:solidFill>
                  <a:srgbClr val="FF0000"/>
                </a:solidFill>
                <a:effectLst/>
                <a:latin typeface="+mj-lt"/>
              </a:rPr>
              <a:t>Nam Á: </a:t>
            </a:r>
            <a:r>
              <a:rPr lang="vi-VN" sz="2400" b="1" i="0" dirty="0">
                <a:solidFill>
                  <a:srgbClr val="0070C0"/>
                </a:solidFill>
                <a:effectLst/>
                <a:latin typeface="+mj-lt"/>
              </a:rPr>
              <a:t>Afghanistan, Bangladesh, Bhutan, Ấn Độ, Maldives, Nepal, Pakistan, Sri Lanka</a:t>
            </a:r>
            <a:endParaRPr lang="vi-VN" sz="2400" b="1" i="0" dirty="0">
              <a:solidFill>
                <a:srgbClr val="333333"/>
              </a:solidFill>
              <a:effectLst/>
              <a:latin typeface="+mj-lt"/>
            </a:endParaRPr>
          </a:p>
          <a:p>
            <a:pPr>
              <a:buFont typeface="Arial" panose="020B0604020202020204" pitchFamily="34" charset="0"/>
              <a:buChar char="•"/>
            </a:pPr>
            <a:r>
              <a:rPr lang="vi-VN" sz="2400" b="1" i="0" dirty="0">
                <a:solidFill>
                  <a:srgbClr val="FF0000"/>
                </a:solidFill>
                <a:effectLst/>
                <a:latin typeface="+mj-lt"/>
              </a:rPr>
              <a:t>Tây Á: </a:t>
            </a:r>
            <a:r>
              <a:rPr lang="vi-VN" sz="2400" b="1" i="0" dirty="0">
                <a:solidFill>
                  <a:srgbClr val="333333"/>
                </a:solidFill>
                <a:effectLst/>
                <a:latin typeface="+mj-lt"/>
              </a:rPr>
              <a:t>Armenia, Azerbaijan, Bahrain, Síp, Gruzia, Iraq, Iran, Israel, Jordan, Kuwait, Liban, Oman, Palestine, Qatar, Ả Rập Xê Út, Syria, Thổ Nhĩ Kỳ, Các Tiểu vương quốc Ả Rập Thống nhất, Yemen</a:t>
            </a:r>
          </a:p>
        </p:txBody>
      </p:sp>
      <p:pic>
        <p:nvPicPr>
          <p:cNvPr id="4" name="Picture 4" descr="https://cdn.vungoi.vn/vungoi/1536918733429_ca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228" y="0"/>
            <a:ext cx="519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7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5.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5</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2: </a:t>
            </a:r>
            <a:r>
              <a:rPr lang="de-DE" sz="3200" b="1" dirty="0">
                <a:latin typeface="Times New Roman" panose="02020603050405020304" pitchFamily="18" charset="0"/>
                <a:cs typeface="Times New Roman" panose="02020603050405020304" pitchFamily="18" charset="0"/>
              </a:rPr>
              <a:t>CÁC NƯỚC CHÂU Á</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0333149" cy="3416320"/>
          </a:xfrm>
          <a:prstGeom prst="rect">
            <a:avLst/>
          </a:prstGeom>
        </p:spPr>
        <p:txBody>
          <a:bodyPr wrap="square">
            <a:spAutoFit/>
          </a:bodyPr>
          <a:lstStyle/>
          <a:p>
            <a:pPr indent="360045">
              <a:tabLst>
                <a:tab pos="5410200" algn="l"/>
              </a:tabLst>
            </a:pPr>
            <a:r>
              <a:rPr lang="de-DE" sz="2400" b="1" u="sng" dirty="0">
                <a:solidFill>
                  <a:srgbClr val="FF0000"/>
                </a:solidFill>
                <a:latin typeface="Times New Roman" panose="02020603050405020304" pitchFamily="18" charset="0"/>
                <a:ea typeface="Times New Roman" panose="02020603050405020304" pitchFamily="18" charset="0"/>
              </a:rPr>
              <a:t>I. TÌNH HÌNH CHUNG</a:t>
            </a:r>
            <a:r>
              <a:rPr lang="de-DE" sz="2400" b="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 Sau CTTG II, phong trào giải phóng dân tộc diễn ra như thế nào. Kết quả? </a:t>
            </a:r>
            <a:endParaRPr lang="en-US" sz="2400" dirty="0">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 Nửa sau thế kỉ XX tình hình châu Á như thế nào?</a:t>
            </a:r>
            <a:endParaRPr lang="en-US" sz="2400" dirty="0">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-Sau chiến tranh lạnh, tình hình các nước ở khu vực ĐNA ra sao?</a:t>
            </a:r>
            <a:endParaRPr lang="en-US" sz="2400" dirty="0">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 Kinh tế : Nhật, Hàn, Trung Quốc. Xi-ga-po...phát triển ra sao?</a:t>
            </a:r>
            <a:endParaRPr lang="en-US" sz="2400" dirty="0">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 Ấn Độ đã đạt được những thành tựu gì sau khi phục hồi.</a:t>
            </a:r>
            <a:endParaRPr lang="en-US" sz="2400" dirty="0">
              <a:latin typeface="Times New Roman" panose="02020603050405020304" pitchFamily="18" charset="0"/>
              <a:ea typeface="Times New Roman" panose="02020603050405020304" pitchFamily="18" charset="0"/>
            </a:endParaRPr>
          </a:p>
          <a:p>
            <a:pPr indent="360045" algn="just"/>
            <a:r>
              <a:rPr lang="de-DE" sz="2400" b="1" u="sng" dirty="0">
                <a:solidFill>
                  <a:srgbClr val="FF0000"/>
                </a:solidFill>
                <a:latin typeface="Times New Roman" panose="02020603050405020304" pitchFamily="18" charset="0"/>
                <a:ea typeface="Times New Roman" panose="02020603050405020304" pitchFamily="18" charset="0"/>
              </a:rPr>
              <a:t>II. TRUNG QUỐC</a:t>
            </a:r>
            <a:r>
              <a:rPr lang="de-DE" sz="2400" b="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-?Trung Quốc giành độc lập như thế nào</a:t>
            </a:r>
            <a:endParaRPr lang="en-US" sz="2400" dirty="0">
              <a:latin typeface="Times New Roman" panose="02020603050405020304" pitchFamily="18" charset="0"/>
              <a:ea typeface="Times New Roman" panose="02020603050405020304" pitchFamily="18" charset="0"/>
            </a:endParaRPr>
          </a:p>
          <a:p>
            <a:pPr indent="360045"/>
            <a:r>
              <a:rPr lang="de-DE" sz="2400" dirty="0">
                <a:latin typeface="Times New Roman" panose="02020603050405020304" pitchFamily="18" charset="0"/>
                <a:ea typeface="Times New Roman" panose="02020603050405020304" pitchFamily="18" charset="0"/>
              </a:rPr>
              <a:t>-Đạt được những thành tựu gì trong công cuộc cải cách và mở cửa.</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380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5.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5</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2: </a:t>
            </a:r>
            <a:r>
              <a:rPr lang="de-DE" sz="3200" b="1" dirty="0">
                <a:latin typeface="Times New Roman" panose="02020603050405020304" pitchFamily="18" charset="0"/>
                <a:cs typeface="Times New Roman" panose="02020603050405020304" pitchFamily="18" charset="0"/>
              </a:rPr>
              <a:t>CÁC NƯỚC CHÂU Á</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0333149" cy="461665"/>
          </a:xfrm>
          <a:prstGeom prst="rect">
            <a:avLst/>
          </a:prstGeom>
        </p:spPr>
        <p:txBody>
          <a:bodyPr wrap="square">
            <a:spAutoFit/>
          </a:bodyPr>
          <a:lstStyle/>
          <a:p>
            <a:pPr indent="360045">
              <a:tabLst>
                <a:tab pos="5410200" algn="l"/>
              </a:tabLst>
            </a:pPr>
            <a:r>
              <a:rPr lang="de-DE" sz="2400" b="1" u="sng" dirty="0">
                <a:solidFill>
                  <a:srgbClr val="FF0000"/>
                </a:solidFill>
                <a:latin typeface="Times New Roman" panose="02020603050405020304" pitchFamily="18" charset="0"/>
                <a:ea typeface="Times New Roman" panose="02020603050405020304" pitchFamily="18" charset="0"/>
              </a:rPr>
              <a:t>I. TÌNH HÌNH CHUNG</a:t>
            </a:r>
            <a:r>
              <a:rPr lang="de-DE" sz="2400" b="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201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phong_tao_gpda_chau_a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58"/>
            <a:ext cx="6220496" cy="68837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20496" y="0"/>
            <a:ext cx="5971504" cy="2677656"/>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Châu Á </a:t>
            </a:r>
            <a:r>
              <a:rPr lang="vi-VN" sz="2400" dirty="0">
                <a:solidFill>
                  <a:srgbClr val="000000"/>
                </a:solidFill>
                <a:latin typeface="Times New Roman" panose="02020603050405020304" pitchFamily="18" charset="0"/>
                <a:cs typeface="Times New Roman" panose="02020603050405020304" pitchFamily="18" charset="0"/>
              </a:rPr>
              <a:t>là vùng đông dân cư nhất, bao gồm những nước có lãnh thổ lớn với nguồn tài nguyên thiên nhiên hết sức phong phú. Từ cuối thế kỷ XIX, các nước châu Á đã trở thành những nước thuộc địa, nửa thuộc địa và là thị trường chủ yếu của các nước đế quốc Anh, Pháp, Mỹ, Nhật Bản, Hà Lan…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220496" y="3179932"/>
            <a:ext cx="5971504" cy="2308324"/>
          </a:xfrm>
          <a:prstGeom prst="rect">
            <a:avLst/>
          </a:prstGeom>
        </p:spPr>
        <p:txBody>
          <a:bodyPr wrap="square">
            <a:spAutoFit/>
          </a:bodyPr>
          <a:lstStyle/>
          <a:p>
            <a:pPr algn="just"/>
            <a:r>
              <a:rPr lang="vi-VN" sz="2400" dirty="0">
                <a:solidFill>
                  <a:srgbClr val="000000"/>
                </a:solidFill>
                <a:latin typeface="+mj-lt"/>
              </a:rPr>
              <a:t>- Sau khi phát xít nhật đầu hàng, nhiều nước ở châu Á đã nổi dậy, thành lập chính quyền cách mạng điển hình là Việt Nam, Inđônêxia, Lào.</a:t>
            </a:r>
            <a:endParaRPr lang="en-US" sz="2400" dirty="0">
              <a:solidFill>
                <a:srgbClr val="000000"/>
              </a:solidFill>
              <a:latin typeface="+mj-lt"/>
            </a:endParaRPr>
          </a:p>
          <a:p>
            <a:pPr algn="just"/>
            <a:endParaRPr lang="vi-VN" sz="2400" dirty="0">
              <a:solidFill>
                <a:srgbClr val="000000"/>
              </a:solidFill>
              <a:latin typeface="+mj-lt"/>
            </a:endParaRPr>
          </a:p>
          <a:p>
            <a:pPr algn="just"/>
            <a:r>
              <a:rPr lang="vi-VN" sz="2400" dirty="0">
                <a:solidFill>
                  <a:srgbClr val="000000"/>
                </a:solidFill>
                <a:latin typeface="+mj-lt"/>
              </a:rPr>
              <a:t>- Phong trào lan nhanh ra các nước Nam Á điển hình là Ấn Độ</a:t>
            </a:r>
            <a:r>
              <a:rPr lang="en-US" sz="2400" dirty="0">
                <a:solidFill>
                  <a:srgbClr val="000000"/>
                </a:solidFill>
                <a:latin typeface="+mj-lt"/>
              </a:rPr>
              <a:t>.</a:t>
            </a:r>
            <a:endParaRPr lang="vi-VN" sz="2400" dirty="0">
              <a:solidFill>
                <a:srgbClr val="000000"/>
              </a:solidFill>
              <a:latin typeface="+mj-lt"/>
            </a:endParaRPr>
          </a:p>
        </p:txBody>
      </p:sp>
    </p:spTree>
    <p:extLst>
      <p:ext uri="{BB962C8B-B14F-4D97-AF65-F5344CB8AC3E}">
        <p14:creationId xmlns:p14="http://schemas.microsoft.com/office/powerpoint/2010/main" val="359334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Để học tốt Lịch Sử 9 | Giải bài tập Lịch Sử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5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ur Asian Tigers with flag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0917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thumb/2/2c/Four_Tigers_GDP_per_capita.svg/440px-Four_Tigers_GDP_per_capit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706" y="0"/>
            <a:ext cx="61002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25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s://nhandan.vn/imgold/media/k2/items/src/588/4a94af06caeafb510c34e78e77a3ea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550017" cy="2498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50017" y="0"/>
            <a:ext cx="9641983" cy="6740307"/>
          </a:xfrm>
          <a:prstGeom prst="rect">
            <a:avLst/>
          </a:prstGeom>
        </p:spPr>
        <p:txBody>
          <a:bodyPr wrap="square">
            <a:spAutoFit/>
          </a:bodyPr>
          <a:lstStyle/>
          <a:p>
            <a:pPr algn="just"/>
            <a:r>
              <a:rPr lang="en-US" sz="2400" b="0" i="0" dirty="0">
                <a:solidFill>
                  <a:srgbClr val="333333"/>
                </a:solidFill>
                <a:effectLst/>
                <a:latin typeface="+mj-lt"/>
              </a:rPr>
              <a:t>	</a:t>
            </a:r>
            <a:r>
              <a:rPr lang="vi-VN" sz="2400" b="0" i="0" dirty="0">
                <a:solidFill>
                  <a:srgbClr val="333333"/>
                </a:solidFill>
                <a:effectLst/>
                <a:latin typeface="+mj-lt"/>
              </a:rPr>
              <a:t>Hệ thống sông ngòi của Ấn Ðộ có lưu lượng nước rất lớn, đủ nước phục vụ cho sản xuất nông nghiệp, dân sinh và phát triển thủy điện. Ngay từ khi giành được độc lập ngày 15-8-1947, Ấn Ðộ luôn chú trọng phát triển nông nghiệp.</a:t>
            </a:r>
          </a:p>
          <a:p>
            <a:pPr algn="just"/>
            <a:r>
              <a:rPr lang="en-US" sz="2400" b="0" i="0" dirty="0">
                <a:solidFill>
                  <a:srgbClr val="333333"/>
                </a:solidFill>
                <a:effectLst/>
                <a:latin typeface="+mj-lt"/>
              </a:rPr>
              <a:t>	</a:t>
            </a:r>
            <a:r>
              <a:rPr lang="vi-VN" sz="2400" b="0" i="0" dirty="0">
                <a:solidFill>
                  <a:srgbClr val="333333"/>
                </a:solidFill>
                <a:effectLst/>
                <a:latin typeface="+mj-lt"/>
              </a:rPr>
              <a:t>Năm 1963, cuộc Cách mạng xanh lần thứ nhất được Ấn Ðộ tiến hành với mục tiêu tăng lượng lương thực cứu dân bị đói. Hàng loạt giống lúa mới năng suất cao được đưa vào sản xuất với các chương trình: khai hoang, phục hóa, tăng diện tích trồng cây lương thực, xây dựng hệ thống thủy nông. Cuộc cách mạng xanh đầu tiên của Ấn Ðộ đã tạo bước phát triển đột phá tăng sản lượng lương thực của nước này từ 120 triệu tấn (những năm 60) lên 210 triệu tấn hiện nay. Năm 1984, Ấn Ðộ công bố sản xuất đủ lương thực cho nhu cầu trong nước và từ 1995 đã trở thành nước xuất khẩu gạo. Diện tích trồng cây lương thực của Ấn Ðộ tăng từ 116 triệu ha năm 1960 lên 170 triệu ha năm 1990 và 190 triệu ha năm 1995. Nạn đói trong những năm 1950, 1956, 1965-1967 và 1975-1977 chỉ còn là "hình ảnh của quá khứ".</a:t>
            </a:r>
          </a:p>
          <a:p>
            <a:pPr algn="just"/>
            <a:r>
              <a:rPr lang="en-US" sz="2400" b="0" i="0" dirty="0">
                <a:solidFill>
                  <a:srgbClr val="333333"/>
                </a:solidFill>
                <a:effectLst/>
                <a:latin typeface="+mj-lt"/>
              </a:rPr>
              <a:t>	</a:t>
            </a:r>
            <a:r>
              <a:rPr lang="vi-VN" sz="2400" b="0" i="0" dirty="0">
                <a:solidFill>
                  <a:srgbClr val="333333"/>
                </a:solidFill>
                <a:effectLst/>
                <a:latin typeface="+mj-lt"/>
              </a:rPr>
              <a:t>Cùng với cuộc </a:t>
            </a:r>
            <a:r>
              <a:rPr lang="vi-VN" sz="2400" b="0" i="0" dirty="0">
                <a:solidFill>
                  <a:srgbClr val="FF0000"/>
                </a:solidFill>
                <a:effectLst/>
                <a:latin typeface="+mj-lt"/>
              </a:rPr>
              <a:t>Cách mạng xanh </a:t>
            </a:r>
            <a:r>
              <a:rPr lang="vi-VN" sz="2400" b="0" i="0" dirty="0">
                <a:solidFill>
                  <a:srgbClr val="333333"/>
                </a:solidFill>
                <a:effectLst/>
                <a:latin typeface="+mj-lt"/>
              </a:rPr>
              <a:t>trong trồng trọt, trong những năm 70 của thế kỷ trước, Ấn Ðộ tiến hành cuộc </a:t>
            </a:r>
            <a:r>
              <a:rPr lang="vi-VN" sz="2400" b="0" i="0" dirty="0">
                <a:solidFill>
                  <a:srgbClr val="FF0000"/>
                </a:solidFill>
                <a:effectLst/>
                <a:latin typeface="+mj-lt"/>
              </a:rPr>
              <a:t>Cách mạng trắng </a:t>
            </a:r>
            <a:r>
              <a:rPr lang="vi-VN" sz="2400" b="0" i="0" dirty="0">
                <a:solidFill>
                  <a:srgbClr val="333333"/>
                </a:solidFill>
                <a:effectLst/>
                <a:latin typeface="+mj-lt"/>
              </a:rPr>
              <a:t>(sản xuất sữa), tạo ra sự thay đổi lớn trong chăn nuôi, cung cấp sữa, chất đạm cho người dân.</a:t>
            </a:r>
          </a:p>
        </p:txBody>
      </p:sp>
    </p:spTree>
    <p:extLst>
      <p:ext uri="{BB962C8B-B14F-4D97-AF65-F5344CB8AC3E}">
        <p14:creationId xmlns:p14="http://schemas.microsoft.com/office/powerpoint/2010/main" val="3689246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1478</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Ngoc Thy</cp:lastModifiedBy>
  <cp:revision>17</cp:revision>
  <dcterms:created xsi:type="dcterms:W3CDTF">2021-10-01T02:06:57Z</dcterms:created>
  <dcterms:modified xsi:type="dcterms:W3CDTF">2023-03-27T13:00:00Z</dcterms:modified>
</cp:coreProperties>
</file>